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4" r:id="rId3"/>
    <p:sldId id="265" r:id="rId4"/>
    <p:sldId id="266" r:id="rId5"/>
    <p:sldId id="267" r:id="rId6"/>
    <p:sldId id="268" r:id="rId7"/>
    <p:sldId id="269" r:id="rId8"/>
    <p:sldId id="273" r:id="rId9"/>
    <p:sldId id="274" r:id="rId10"/>
    <p:sldId id="275" r:id="rId11"/>
    <p:sldId id="309" r:id="rId12"/>
    <p:sldId id="276" r:id="rId13"/>
    <p:sldId id="277"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79" d="100"/>
          <a:sy n="79"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06358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0881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518016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895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4807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7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41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759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55157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82413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33ED0A4-B37E-45AB-BA87-D1E2E30870F5}" type="datetimeFigureOut">
              <a:rPr lang="ar-IQ" smtClean="0"/>
              <a:t>28/03/1440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293886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60030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3ED0A4-B37E-45AB-BA87-D1E2E30870F5}" type="datetimeFigureOut">
              <a:rPr lang="ar-IQ" smtClean="0"/>
              <a:t>28/03/1440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420059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3ED0A4-B37E-45AB-BA87-D1E2E30870F5}" type="datetimeFigureOut">
              <a:rPr lang="ar-IQ" smtClean="0"/>
              <a:t>28/03/1440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49977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D0A4-B37E-45AB-BA87-D1E2E30870F5}" type="datetimeFigureOut">
              <a:rPr lang="ar-IQ" smtClean="0"/>
              <a:t>28/03/1440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398524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3194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33ED0A4-B37E-45AB-BA87-D1E2E30870F5}" type="datetimeFigureOut">
              <a:rPr lang="ar-IQ" smtClean="0"/>
              <a:t>28/03/1440</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C21466F4-1300-4CED-8628-E14E03CBDC2C}" type="slidenum">
              <a:rPr lang="ar-IQ" smtClean="0"/>
              <a:t>‹#›</a:t>
            </a:fld>
            <a:endParaRPr lang="ar-IQ"/>
          </a:p>
        </p:txBody>
      </p:sp>
    </p:spTree>
    <p:extLst>
      <p:ext uri="{BB962C8B-B14F-4D97-AF65-F5344CB8AC3E}">
        <p14:creationId xmlns:p14="http://schemas.microsoft.com/office/powerpoint/2010/main" val="19620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3ED0A4-B37E-45AB-BA87-D1E2E30870F5}" type="datetimeFigureOut">
              <a:rPr lang="ar-IQ" smtClean="0"/>
              <a:t>28/03/1440</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21466F4-1300-4CED-8628-E14E03CBDC2C}" type="slidenum">
              <a:rPr lang="ar-IQ" smtClean="0"/>
              <a:t>‹#›</a:t>
            </a:fld>
            <a:endParaRPr lang="ar-IQ"/>
          </a:p>
        </p:txBody>
      </p:sp>
    </p:spTree>
    <p:extLst>
      <p:ext uri="{BB962C8B-B14F-4D97-AF65-F5344CB8AC3E}">
        <p14:creationId xmlns:p14="http://schemas.microsoft.com/office/powerpoint/2010/main" val="425933420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842210" y="3148082"/>
            <a:ext cx="6894095" cy="2554545"/>
          </a:xfrm>
          <a:prstGeom prst="rect">
            <a:avLst/>
          </a:prstGeom>
        </p:spPr>
        <p:txBody>
          <a:bodyPr wrap="square">
            <a:spAutoFit/>
          </a:bodyPr>
          <a:lstStyle/>
          <a:p>
            <a:pPr algn="l"/>
            <a:r>
              <a:rPr lang="en-US" sz="4000" b="1" dirty="0" smtClean="0">
                <a:solidFill>
                  <a:schemeClr val="bg1"/>
                </a:solidFill>
                <a:latin typeface="Times New Roman" panose="02020603050405020304" pitchFamily="18" charset="0"/>
                <a:cs typeface="Times New Roman" panose="02020603050405020304" pitchFamily="18" charset="0"/>
              </a:rPr>
              <a:t>Water Resources Engineering</a:t>
            </a:r>
          </a:p>
          <a:p>
            <a:pPr algn="ctr" rtl="0"/>
            <a:r>
              <a:rPr lang="en-US" sz="4000" b="1" dirty="0" smtClean="0">
                <a:solidFill>
                  <a:schemeClr val="bg1"/>
                </a:solidFill>
                <a:latin typeface="Times New Roman" panose="02020603050405020304" pitchFamily="18" charset="0"/>
                <a:cs typeface="Times New Roman" panose="02020603050405020304" pitchFamily="18" charset="0"/>
              </a:rPr>
              <a:t>for 4</a:t>
            </a:r>
            <a:r>
              <a:rPr lang="en-US" sz="4000" b="1" baseline="30000" dirty="0" smtClean="0">
                <a:solidFill>
                  <a:schemeClr val="bg1"/>
                </a:solidFill>
                <a:latin typeface="Times New Roman" panose="02020603050405020304" pitchFamily="18" charset="0"/>
                <a:cs typeface="Times New Roman" panose="02020603050405020304" pitchFamily="18" charset="0"/>
              </a:rPr>
              <a:t>th</a:t>
            </a:r>
            <a:r>
              <a:rPr lang="en-US" sz="4000" b="1" dirty="0" smtClean="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Class</a:t>
            </a:r>
          </a:p>
          <a:p>
            <a:pPr algn="ctr" rtl="0"/>
            <a:r>
              <a:rPr lang="en-US" sz="4000" b="1" dirty="0">
                <a:solidFill>
                  <a:schemeClr val="bg1"/>
                </a:solidFill>
                <a:latin typeface="Times New Roman" panose="02020603050405020304" pitchFamily="18" charset="0"/>
                <a:cs typeface="Times New Roman" panose="02020603050405020304" pitchFamily="18" charset="0"/>
              </a:rPr>
              <a:t>By</a:t>
            </a:r>
          </a:p>
          <a:p>
            <a:pPr algn="ctr" rtl="0"/>
            <a:r>
              <a:rPr lang="en-US" sz="4000" b="1" dirty="0">
                <a:solidFill>
                  <a:schemeClr val="bg1"/>
                </a:solidFill>
                <a:latin typeface="Times New Roman" panose="02020603050405020304" pitchFamily="18" charset="0"/>
                <a:cs typeface="Times New Roman" panose="02020603050405020304" pitchFamily="18" charset="0"/>
              </a:rPr>
              <a:t>Dr. </a:t>
            </a:r>
            <a:r>
              <a:rPr lang="en-US" sz="4000" b="1" dirty="0" err="1">
                <a:solidFill>
                  <a:schemeClr val="bg1"/>
                </a:solidFill>
                <a:latin typeface="Times New Roman" panose="02020603050405020304" pitchFamily="18" charset="0"/>
                <a:cs typeface="Times New Roman" panose="02020603050405020304" pitchFamily="18" charset="0"/>
              </a:rPr>
              <a:t>Saad</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a:solidFill>
                  <a:schemeClr val="bg1"/>
                </a:solidFill>
                <a:latin typeface="Times New Roman" panose="02020603050405020304" pitchFamily="18" charset="0"/>
                <a:cs typeface="Times New Roman" panose="02020603050405020304" pitchFamily="18" charset="0"/>
              </a:rPr>
              <a:t>Shauket</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err="1" smtClean="0">
                <a:solidFill>
                  <a:schemeClr val="bg1"/>
                </a:solidFill>
                <a:latin typeface="Times New Roman" panose="02020603050405020304" pitchFamily="18" charset="0"/>
                <a:cs typeface="Times New Roman" panose="02020603050405020304" pitchFamily="18" charset="0"/>
              </a:rPr>
              <a:t>Sammen</a:t>
            </a:r>
            <a:endParaRPr lang="ar-IQ" sz="4000" b="1" dirty="0">
              <a:solidFill>
                <a:schemeClr val="bg1"/>
              </a:solidFill>
              <a:latin typeface="Times New Roman" panose="02020603050405020304" pitchFamily="18" charset="0"/>
              <a:cs typeface="Times New Roman" panose="02020603050405020304" pitchFamily="18" charset="0"/>
            </a:endParaRPr>
          </a:p>
        </p:txBody>
      </p:sp>
      <p:sp>
        <p:nvSpPr>
          <p:cNvPr id="5" name="مستطيل 4"/>
          <p:cNvSpPr/>
          <p:nvPr/>
        </p:nvSpPr>
        <p:spPr>
          <a:xfrm>
            <a:off x="535404" y="380819"/>
            <a:ext cx="8085221" cy="1938992"/>
          </a:xfrm>
          <a:prstGeom prst="rect">
            <a:avLst/>
          </a:prstGeom>
        </p:spPr>
        <p:txBody>
          <a:bodyPr wrap="square">
            <a:sp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Diyala University </a:t>
            </a:r>
          </a:p>
          <a:p>
            <a:pPr algn="ctr"/>
            <a:r>
              <a:rPr lang="en-US" sz="4000" b="1" dirty="0" smtClean="0">
                <a:solidFill>
                  <a:schemeClr val="bg1"/>
                </a:solidFill>
                <a:latin typeface="Times New Roman" panose="02020603050405020304" pitchFamily="18" charset="0"/>
                <a:cs typeface="Times New Roman" panose="02020603050405020304" pitchFamily="18" charset="0"/>
              </a:rPr>
              <a:t>College of Engineering </a:t>
            </a:r>
          </a:p>
          <a:p>
            <a:pPr algn="ctr"/>
            <a:r>
              <a:rPr lang="en-US" sz="4000" b="1" dirty="0" smtClean="0">
                <a:solidFill>
                  <a:schemeClr val="bg1"/>
                </a:solidFill>
                <a:latin typeface="Times New Roman" panose="02020603050405020304" pitchFamily="18" charset="0"/>
                <a:cs typeface="Times New Roman" panose="02020603050405020304" pitchFamily="18" charset="0"/>
              </a:rPr>
              <a:t>Department of Civil Engineering </a:t>
            </a:r>
            <a:endParaRPr lang="ar-IQ"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19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85909"/>
            <a:ext cx="6605337" cy="400110"/>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(iii) Isohyetal method: Isohyets are shown in Figure below:</a:t>
            </a:r>
            <a:endParaRPr lang="ar-IQ" sz="2000" b="1" dirty="0">
              <a:solidFill>
                <a:schemeClr val="bg1"/>
              </a:solidFill>
              <a:latin typeface="Times New Roman" panose="02020603050405020304" pitchFamily="18" charset="0"/>
              <a:cs typeface="Times New Roman" panose="02020603050405020304" pitchFamily="18" charset="0"/>
            </a:endParaRPr>
          </a:p>
        </p:txBody>
      </p:sp>
      <p:pic>
        <p:nvPicPr>
          <p:cNvPr id="5" name="صورة 4"/>
          <p:cNvPicPr>
            <a:picLocks noChangeAspect="1"/>
          </p:cNvPicPr>
          <p:nvPr/>
        </p:nvPicPr>
        <p:blipFill>
          <a:blip r:embed="rId3"/>
          <a:stretch>
            <a:fillRect/>
          </a:stretch>
        </p:blipFill>
        <p:spPr>
          <a:xfrm>
            <a:off x="2262136" y="672508"/>
            <a:ext cx="4897761" cy="3618165"/>
          </a:xfrm>
          <a:prstGeom prst="rect">
            <a:avLst/>
          </a:prstGeom>
        </p:spPr>
      </p:pic>
      <p:sp>
        <p:nvSpPr>
          <p:cNvPr id="6" name="مستطيل 5"/>
          <p:cNvSpPr/>
          <p:nvPr/>
        </p:nvSpPr>
        <p:spPr>
          <a:xfrm>
            <a:off x="0" y="4290673"/>
            <a:ext cx="9283016" cy="707886"/>
          </a:xfrm>
          <a:prstGeom prst="rect">
            <a:avLst/>
          </a:prstGeom>
        </p:spPr>
        <p:txBody>
          <a:bodyPr wrap="square">
            <a:spAutoFit/>
          </a:bodyPr>
          <a:lstStyle/>
          <a:p>
            <a:pPr algn="l" rtl="0"/>
            <a:r>
              <a:rPr lang="en-US" sz="2000" b="1" dirty="0">
                <a:solidFill>
                  <a:schemeClr val="bg1"/>
                </a:solidFill>
                <a:latin typeface="Times New Roman" panose="02020603050405020304" pitchFamily="18" charset="0"/>
                <a:cs typeface="Times New Roman" panose="02020603050405020304" pitchFamily="18" charset="0"/>
              </a:rPr>
              <a:t>The computations for the average depth of annual precipitation are shown in the following Table below</a:t>
            </a:r>
            <a:r>
              <a:rPr lang="en-US" sz="2000" b="1" dirty="0" smtClean="0">
                <a:solidFill>
                  <a:schemeClr val="bg1"/>
                </a:solidFill>
                <a:latin typeface="Times New Roman" panose="02020603050405020304" pitchFamily="18" charset="0"/>
                <a:cs typeface="Times New Roman" panose="02020603050405020304" pitchFamily="18" charset="0"/>
              </a:rPr>
              <a:t>:</a:t>
            </a:r>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06496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324853" y="673769"/>
            <a:ext cx="8614611" cy="5113421"/>
          </a:xfrm>
          <a:prstGeom prst="rect">
            <a:avLst/>
          </a:prstGeom>
        </p:spPr>
      </p:pic>
    </p:spTree>
    <p:extLst>
      <p:ext uri="{BB962C8B-B14F-4D97-AF65-F5344CB8AC3E}">
        <p14:creationId xmlns:p14="http://schemas.microsoft.com/office/powerpoint/2010/main" val="102949630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409073" y="0"/>
            <a:ext cx="7880684" cy="2862322"/>
          </a:xfrm>
          <a:prstGeom prst="rect">
            <a:avLst/>
          </a:prstGeom>
        </p:spPr>
        <p:txBody>
          <a:bodyPr wrap="square">
            <a:spAutoFit/>
          </a:bodyPr>
          <a:lstStyle/>
          <a:p>
            <a:pPr algn="l" rtl="0"/>
            <a:r>
              <a:rPr lang="en-US" sz="2000" b="1" dirty="0" smtClean="0">
                <a:solidFill>
                  <a:srgbClr val="C00000"/>
                </a:solidFill>
                <a:latin typeface="Times New Roman" panose="02020603050405020304" pitchFamily="18" charset="0"/>
                <a:cs typeface="Times New Roman" panose="02020603050405020304" pitchFamily="18" charset="0"/>
              </a:rPr>
              <a:t>2- Evapotranspiration </a:t>
            </a:r>
            <a:r>
              <a:rPr lang="en-US" sz="2000" b="1" dirty="0">
                <a:solidFill>
                  <a:srgbClr val="C00000"/>
                </a:solidFill>
                <a:latin typeface="Times New Roman" panose="02020603050405020304" pitchFamily="18" charset="0"/>
                <a:cs typeface="Times New Roman" panose="02020603050405020304" pitchFamily="18" charset="0"/>
              </a:rPr>
              <a:t>(</a:t>
            </a:r>
            <a:r>
              <a:rPr lang="en-US" sz="2000" b="1" dirty="0" err="1">
                <a:solidFill>
                  <a:srgbClr val="C00000"/>
                </a:solidFill>
                <a:latin typeface="Times New Roman" panose="02020603050405020304" pitchFamily="18" charset="0"/>
                <a:cs typeface="Times New Roman" panose="02020603050405020304" pitchFamily="18" charset="0"/>
              </a:rPr>
              <a:t>Es</a:t>
            </a:r>
            <a:r>
              <a:rPr lang="en-US" sz="2000" b="1" dirty="0">
                <a:solidFill>
                  <a:srgbClr val="C00000"/>
                </a:solidFill>
                <a:latin typeface="Times New Roman" panose="02020603050405020304" pitchFamily="18" charset="0"/>
                <a:cs typeface="Times New Roman" panose="02020603050405020304" pitchFamily="18" charset="0"/>
              </a:rPr>
              <a:t>)</a:t>
            </a:r>
          </a:p>
          <a:p>
            <a:pPr algn="just" rtl="0"/>
            <a:r>
              <a:rPr lang="en-US" sz="2000" b="1" dirty="0">
                <a:solidFill>
                  <a:schemeClr val="bg1"/>
                </a:solidFill>
                <a:latin typeface="Times New Roman" panose="02020603050405020304" pitchFamily="18" charset="0"/>
                <a:cs typeface="Times New Roman" panose="02020603050405020304" pitchFamily="18" charset="0"/>
              </a:rPr>
              <a:t>Evapotranspiration include evaporation and transpiration. Evaporation can be defined as the water evaporate from the surfaces of ocean, rivers, and lakes and from the moist soil evaporates. The vapors are carried over the land by air in the form of clouds. While the transpiration is the process of water being lost from the leaves of the plants. Generally, the evapotranspiration consists of</a:t>
            </a:r>
          </a:p>
          <a:p>
            <a:pPr algn="just" rtl="0"/>
            <a:r>
              <a:rPr lang="en-US" sz="2000" b="1" dirty="0" err="1">
                <a:solidFill>
                  <a:schemeClr val="bg1"/>
                </a:solidFill>
                <a:latin typeface="Times New Roman" panose="02020603050405020304" pitchFamily="18" charset="0"/>
                <a:cs typeface="Times New Roman" panose="02020603050405020304" pitchFamily="18" charset="0"/>
              </a:rPr>
              <a:t>i</a:t>
            </a:r>
            <a:r>
              <a:rPr lang="en-US" sz="2000" b="1" dirty="0">
                <a:solidFill>
                  <a:schemeClr val="bg1"/>
                </a:solidFill>
                <a:latin typeface="Times New Roman" panose="02020603050405020304" pitchFamily="18" charset="0"/>
                <a:cs typeface="Times New Roman" panose="02020603050405020304" pitchFamily="18" charset="0"/>
              </a:rPr>
              <a:t>) Surface evaporation,</a:t>
            </a:r>
          </a:p>
          <a:p>
            <a:pPr algn="just" rtl="0"/>
            <a:r>
              <a:rPr lang="en-US" sz="2000" b="1" dirty="0">
                <a:solidFill>
                  <a:schemeClr val="bg1"/>
                </a:solidFill>
                <a:latin typeface="Times New Roman" panose="02020603050405020304" pitchFamily="18" charset="0"/>
                <a:cs typeface="Times New Roman" panose="02020603050405020304" pitchFamily="18" charset="0"/>
              </a:rPr>
              <a:t>ii) Water surface evaporation from river surface and oceans,</a:t>
            </a:r>
          </a:p>
        </p:txBody>
      </p:sp>
      <p:sp>
        <p:nvSpPr>
          <p:cNvPr id="2" name="مستطيل 1"/>
          <p:cNvSpPr/>
          <p:nvPr/>
        </p:nvSpPr>
        <p:spPr>
          <a:xfrm>
            <a:off x="324852" y="2759082"/>
            <a:ext cx="8049126" cy="3170099"/>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iii) Evaporation from plants and leaves (transpiration), and</a:t>
            </a:r>
          </a:p>
          <a:p>
            <a:pPr algn="just" rtl="0"/>
            <a:r>
              <a:rPr lang="en-US" sz="2000" b="1" dirty="0">
                <a:solidFill>
                  <a:schemeClr val="bg1"/>
                </a:solidFill>
                <a:latin typeface="Times New Roman" panose="02020603050405020304" pitchFamily="18" charset="0"/>
                <a:cs typeface="Times New Roman" panose="02020603050405020304" pitchFamily="18" charset="0"/>
              </a:rPr>
              <a:t>iv) Atmospheric evaporation.</a:t>
            </a:r>
          </a:p>
          <a:p>
            <a:pPr algn="just" rtl="0"/>
            <a:r>
              <a:rPr lang="en-US" sz="2000" b="1" dirty="0">
                <a:solidFill>
                  <a:schemeClr val="bg1"/>
                </a:solidFill>
                <a:latin typeface="Times New Roman" panose="02020603050405020304" pitchFamily="18" charset="0"/>
                <a:cs typeface="Times New Roman" panose="02020603050405020304" pitchFamily="18" charset="0"/>
              </a:rPr>
              <a:t>The rate of evapotranspiration is difficult to quantify, since it can vary considerably from one area to another. An approach to estimate the evapotranspiration over an area is attained by using an evapotranspirometer, which is a container of soil and vegetation from which the water loss is measured by weighting all water inflow from the surface and outflow from the bottom of the container. However, as it is also more convenient for desert regions, the estimation is simplified sometimes by considering losses due to evaporation only. </a:t>
            </a:r>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07322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96252" y="740403"/>
            <a:ext cx="9144000" cy="2554545"/>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Equation of continuity may also be used to calculate the evaporation from a water body such as lakes and reservoirs</a:t>
            </a:r>
            <a:r>
              <a:rPr lang="en-US" sz="2000" b="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ctr" rtl="0"/>
            <a:r>
              <a:rPr lang="en-US" sz="2000" b="1" dirty="0">
                <a:solidFill>
                  <a:schemeClr val="bg1"/>
                </a:solidFill>
                <a:latin typeface="Times New Roman" panose="02020603050405020304" pitchFamily="18" charset="0"/>
                <a:cs typeface="Times New Roman" panose="02020603050405020304" pitchFamily="18" charset="0"/>
              </a:rPr>
              <a:t>E = P + X −Y − F − </a:t>
            </a:r>
            <a:r>
              <a:rPr lang="en-US" sz="2000" b="1" dirty="0" smtClean="0">
                <a:solidFill>
                  <a:schemeClr val="bg1"/>
                </a:solidFill>
                <a:latin typeface="Times New Roman" panose="02020603050405020304" pitchFamily="18" charset="0"/>
                <a:cs typeface="Times New Roman" panose="02020603050405020304" pitchFamily="18" charset="0"/>
              </a:rPr>
              <a:t>ΔS</a:t>
            </a:r>
          </a:p>
          <a:p>
            <a:pPr algn="ctr" rtl="0"/>
            <a:r>
              <a:rPr lang="en-US" sz="2000" b="1" dirty="0" smtClean="0">
                <a:solidFill>
                  <a:schemeClr val="bg1"/>
                </a:solidFill>
                <a:latin typeface="Times New Roman" panose="02020603050405020304" pitchFamily="18" charset="0"/>
                <a:cs typeface="Times New Roman" panose="02020603050405020304" pitchFamily="18" charset="0"/>
              </a:rPr>
              <a:t> </a:t>
            </a:r>
            <a:endParaRPr lang="en-US" sz="2000" b="1" dirty="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Thus the evaporation rate E in a certain time interval can be computed using the information about precipitation P, inflow X, outflow Y, infiltration F, and the variation of the volume of water ΔS in the same interval.</a:t>
            </a:r>
          </a:p>
        </p:txBody>
      </p:sp>
    </p:spTree>
    <p:extLst>
      <p:ext uri="{BB962C8B-B14F-4D97-AF65-F5344CB8AC3E}">
        <p14:creationId xmlns:p14="http://schemas.microsoft.com/office/powerpoint/2010/main" val="136766013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58847"/>
            <a:ext cx="9144000" cy="5078313"/>
          </a:xfrm>
          <a:prstGeom prst="rect">
            <a:avLst/>
          </a:prstGeom>
        </p:spPr>
        <p:txBody>
          <a:bodyPr wrap="square">
            <a:spAutoFit/>
          </a:bodyPr>
          <a:lstStyle/>
          <a:p>
            <a:pPr algn="just" rtl="0"/>
            <a:r>
              <a:rPr lang="en-US" sz="2400" b="1" dirty="0" smtClean="0">
                <a:solidFill>
                  <a:srgbClr val="C00000"/>
                </a:solidFill>
              </a:rPr>
              <a:t>1.3 Average Depth of Precipitation</a:t>
            </a:r>
          </a:p>
          <a:p>
            <a:pPr algn="just" rtl="0"/>
            <a:r>
              <a:rPr lang="en-US" sz="2000" b="1" dirty="0" smtClean="0">
                <a:solidFill>
                  <a:schemeClr val="bg1"/>
                </a:solidFill>
              </a:rPr>
              <a:t> </a:t>
            </a:r>
          </a:p>
          <a:p>
            <a:pPr algn="just" rtl="0"/>
            <a:r>
              <a:rPr lang="en-US" sz="2000" b="1" dirty="0" smtClean="0">
                <a:solidFill>
                  <a:schemeClr val="bg1"/>
                </a:solidFill>
              </a:rPr>
              <a:t>The information on the average depth of precipitation (or rainfall) over a specified area on either the storm basis on seasonal basis or annual basis is often required in several types of hydrologic problems. The depth of rainfall measured by a rain gauge is valid for that rain gauge station and in its immediate vicinity. Over a large area like watershed (or catchment) of a stream, there will be several stations and the average depth of rainfall over the entire area can be estimated by one of the following methods:</a:t>
            </a:r>
          </a:p>
          <a:p>
            <a:pPr algn="just" rtl="0"/>
            <a:endParaRPr lang="en-US" sz="2000" b="1" dirty="0" smtClean="0">
              <a:solidFill>
                <a:srgbClr val="C00000"/>
              </a:solidFill>
            </a:endParaRPr>
          </a:p>
          <a:p>
            <a:pPr algn="just" rtl="0"/>
            <a:r>
              <a:rPr lang="en-US" sz="2000" b="1" dirty="0" smtClean="0">
                <a:solidFill>
                  <a:srgbClr val="C00000"/>
                </a:solidFill>
              </a:rPr>
              <a:t>1.3.1 Arithmetic Mean Method </a:t>
            </a:r>
          </a:p>
          <a:p>
            <a:pPr algn="just" rtl="0"/>
            <a:r>
              <a:rPr lang="en-US" sz="2000" b="1" dirty="0" smtClean="0">
                <a:solidFill>
                  <a:schemeClr val="bg1"/>
                </a:solidFill>
              </a:rPr>
              <a:t>This is the simplest method in which average depth of rainfall is obtained by obtaining the sum of the depths of rainfall (say P1, P2, P3, P4 .... </a:t>
            </a:r>
            <a:r>
              <a:rPr lang="en-US" sz="2000" b="1" dirty="0" err="1" smtClean="0">
                <a:solidFill>
                  <a:schemeClr val="bg1"/>
                </a:solidFill>
              </a:rPr>
              <a:t>Pn</a:t>
            </a:r>
            <a:r>
              <a:rPr lang="en-US" sz="2000" b="1" dirty="0" smtClean="0">
                <a:solidFill>
                  <a:schemeClr val="bg1"/>
                </a:solidFill>
              </a:rPr>
              <a:t>) measured at stations 1, 2, 3,..... n and dividing the sum by the total number of stations as shown in equation below </a:t>
            </a:r>
            <a:endParaRPr lang="en-US" sz="2000" b="1" dirty="0">
              <a:solidFill>
                <a:schemeClr val="bg1"/>
              </a:solidFill>
            </a:endParaRPr>
          </a:p>
        </p:txBody>
      </p:sp>
      <p:pic>
        <p:nvPicPr>
          <p:cNvPr id="5" name="صورة 4"/>
          <p:cNvPicPr>
            <a:picLocks noChangeAspect="1"/>
          </p:cNvPicPr>
          <p:nvPr/>
        </p:nvPicPr>
        <p:blipFill>
          <a:blip r:embed="rId3"/>
          <a:stretch>
            <a:fillRect/>
          </a:stretch>
        </p:blipFill>
        <p:spPr>
          <a:xfrm>
            <a:off x="1854896" y="5240303"/>
            <a:ext cx="6129526" cy="1292844"/>
          </a:xfrm>
          <a:prstGeom prst="rect">
            <a:avLst/>
          </a:prstGeom>
        </p:spPr>
      </p:pic>
    </p:spTree>
    <p:extLst>
      <p:ext uri="{BB962C8B-B14F-4D97-AF65-F5344CB8AC3E}">
        <p14:creationId xmlns:p14="http://schemas.microsoft.com/office/powerpoint/2010/main" val="9704721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202953"/>
            <a:ext cx="8927431" cy="5940088"/>
          </a:xfrm>
          <a:prstGeom prst="rect">
            <a:avLst/>
          </a:prstGeom>
        </p:spPr>
        <p:txBody>
          <a:bodyPr wrap="square">
            <a:spAutoFit/>
          </a:bodyPr>
          <a:lstStyle/>
          <a:p>
            <a:pPr algn="just" rtl="0"/>
            <a:r>
              <a:rPr lang="en-US" sz="2000" b="1" dirty="0" smtClean="0">
                <a:solidFill>
                  <a:schemeClr val="bg1"/>
                </a:solidFill>
              </a:rPr>
              <a:t>This method is used in regions smaller than 500 km2 when the gauges are rather uniformly distributed.</a:t>
            </a:r>
          </a:p>
          <a:p>
            <a:pPr algn="just" rtl="0"/>
            <a:endParaRPr lang="en-US" sz="2000" b="1" dirty="0" smtClean="0">
              <a:solidFill>
                <a:schemeClr val="bg1"/>
              </a:solidFill>
            </a:endParaRPr>
          </a:p>
          <a:p>
            <a:pPr algn="just" rtl="0"/>
            <a:r>
              <a:rPr lang="en-US" sz="2000" b="1" dirty="0" smtClean="0">
                <a:solidFill>
                  <a:srgbClr val="C00000"/>
                </a:solidFill>
              </a:rPr>
              <a:t>1.3.2. Theissen Polygon Method</a:t>
            </a:r>
          </a:p>
          <a:p>
            <a:pPr algn="just" rtl="0"/>
            <a:r>
              <a:rPr lang="en-US" sz="2000" b="1" dirty="0" smtClean="0">
                <a:solidFill>
                  <a:schemeClr val="bg1"/>
                </a:solidFill>
              </a:rPr>
              <a:t>Theissen polygon method takes into account the non-uniform distribution of the gauges by assigning a weightage factor for each rain gauge. This method is more accurate than the arithmetic average method. The procedure to be followed in computing the average rainfall depth is;</a:t>
            </a:r>
          </a:p>
          <a:p>
            <a:pPr algn="just" rtl="0"/>
            <a:endParaRPr lang="en-US" sz="2000" b="1" dirty="0" smtClean="0">
              <a:solidFill>
                <a:schemeClr val="bg1"/>
              </a:solidFill>
            </a:endParaRPr>
          </a:p>
          <a:p>
            <a:pPr marL="514350" indent="-514350" algn="just" rtl="0">
              <a:buAutoNum type="romanLcParenR"/>
            </a:pPr>
            <a:r>
              <a:rPr lang="en-US" sz="2000" b="1" dirty="0" smtClean="0">
                <a:solidFill>
                  <a:schemeClr val="bg1"/>
                </a:solidFill>
              </a:rPr>
              <a:t>Join the adjacent rain-gauge stations A, B, C, D,….. (Figure 1.5) by straight lines.</a:t>
            </a:r>
          </a:p>
          <a:p>
            <a:pPr algn="just" rtl="0"/>
            <a:endParaRPr lang="en-US" sz="2000" b="1" dirty="0" smtClean="0">
              <a:solidFill>
                <a:schemeClr val="bg1"/>
              </a:solidFill>
            </a:endParaRPr>
          </a:p>
          <a:p>
            <a:pPr algn="just" rtl="0"/>
            <a:r>
              <a:rPr lang="en-US" sz="2000" b="1" dirty="0" smtClean="0">
                <a:solidFill>
                  <a:schemeClr val="bg1"/>
                </a:solidFill>
              </a:rPr>
              <a:t>ii) Draw the perpendicular bisectors of each of these lines.</a:t>
            </a:r>
          </a:p>
          <a:p>
            <a:pPr algn="just" rtl="0"/>
            <a:endParaRPr lang="en-US" sz="2000" b="1" dirty="0" smtClean="0">
              <a:solidFill>
                <a:schemeClr val="bg1"/>
              </a:solidFill>
            </a:endParaRPr>
          </a:p>
          <a:p>
            <a:pPr algn="just" rtl="0"/>
            <a:r>
              <a:rPr lang="en-US" sz="2000" b="1" dirty="0" smtClean="0">
                <a:solidFill>
                  <a:schemeClr val="bg1"/>
                </a:solidFill>
              </a:rPr>
              <a:t>iii) A </a:t>
            </a:r>
            <a:r>
              <a:rPr lang="en-US" sz="2000" b="1" dirty="0" err="1" smtClean="0">
                <a:solidFill>
                  <a:schemeClr val="bg1"/>
                </a:solidFill>
              </a:rPr>
              <a:t>Thiessen</a:t>
            </a:r>
            <a:r>
              <a:rPr lang="en-US" sz="2000" b="1" dirty="0" smtClean="0">
                <a:solidFill>
                  <a:schemeClr val="bg1"/>
                </a:solidFill>
              </a:rPr>
              <a:t> Polygon is thus constructed. The polygon formed by the perpendicular bisectors around a station encloses an area, which is everywhere closer to that station than any other station. Find the area of each of these polygons.</a:t>
            </a:r>
            <a:endParaRPr lang="en-US" sz="2000" b="1" dirty="0">
              <a:solidFill>
                <a:schemeClr val="bg1"/>
              </a:solidFill>
            </a:endParaRPr>
          </a:p>
        </p:txBody>
      </p:sp>
    </p:spTree>
    <p:extLst>
      <p:ext uri="{BB962C8B-B14F-4D97-AF65-F5344CB8AC3E}">
        <p14:creationId xmlns:p14="http://schemas.microsoft.com/office/powerpoint/2010/main" val="336211979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2502568" y="138520"/>
            <a:ext cx="4068981" cy="3216201"/>
          </a:xfrm>
          <a:prstGeom prst="rect">
            <a:avLst/>
          </a:prstGeom>
        </p:spPr>
      </p:pic>
      <p:sp>
        <p:nvSpPr>
          <p:cNvPr id="5" name="مستطيل 4"/>
          <p:cNvSpPr/>
          <p:nvPr/>
        </p:nvSpPr>
        <p:spPr>
          <a:xfrm>
            <a:off x="-1" y="3496452"/>
            <a:ext cx="9288379" cy="1938992"/>
          </a:xfrm>
          <a:prstGeom prst="rect">
            <a:avLst/>
          </a:prstGeom>
        </p:spPr>
        <p:txBody>
          <a:bodyPr wrap="square">
            <a:spAutoFit/>
          </a:bodyPr>
          <a:lstStyle/>
          <a:p>
            <a:pPr algn="ctr" rtl="0"/>
            <a:r>
              <a:rPr lang="en-US" sz="2000" b="1" dirty="0" smtClean="0">
                <a:solidFill>
                  <a:schemeClr val="bg1"/>
                </a:solidFill>
              </a:rPr>
              <a:t>Fig. 1.5 </a:t>
            </a:r>
            <a:r>
              <a:rPr lang="en-US" sz="2000" b="1" dirty="0" err="1" smtClean="0">
                <a:solidFill>
                  <a:schemeClr val="bg1"/>
                </a:solidFill>
              </a:rPr>
              <a:t>Thiessen</a:t>
            </a:r>
            <a:r>
              <a:rPr lang="en-US" sz="2000" b="1" dirty="0" smtClean="0">
                <a:solidFill>
                  <a:schemeClr val="bg1"/>
                </a:solidFill>
              </a:rPr>
              <a:t> Polygon</a:t>
            </a:r>
          </a:p>
          <a:p>
            <a:pPr algn="ctr" rtl="0"/>
            <a:endParaRPr lang="en-US" sz="2000" b="1" dirty="0" smtClean="0">
              <a:solidFill>
                <a:schemeClr val="bg1"/>
              </a:solidFill>
            </a:endParaRPr>
          </a:p>
          <a:p>
            <a:pPr algn="l" rtl="0"/>
            <a:r>
              <a:rPr lang="en-US" sz="2000" b="1" dirty="0" smtClean="0">
                <a:solidFill>
                  <a:schemeClr val="bg1"/>
                </a:solidFill>
              </a:rPr>
              <a:t>iv) Multiply the area of each </a:t>
            </a:r>
            <a:r>
              <a:rPr lang="en-US" sz="2000" b="1" dirty="0" err="1" smtClean="0">
                <a:solidFill>
                  <a:schemeClr val="bg1"/>
                </a:solidFill>
              </a:rPr>
              <a:t>Thiessen</a:t>
            </a:r>
            <a:r>
              <a:rPr lang="en-US" sz="2000" b="1" dirty="0" smtClean="0">
                <a:solidFill>
                  <a:schemeClr val="bg1"/>
                </a:solidFill>
              </a:rPr>
              <a:t> polygon by the rainfall value of the enclosed station.</a:t>
            </a:r>
          </a:p>
          <a:p>
            <a:pPr algn="l" rtl="0"/>
            <a:endParaRPr lang="en-US" sz="2000" b="1" dirty="0" smtClean="0">
              <a:solidFill>
                <a:schemeClr val="bg1"/>
              </a:solidFill>
            </a:endParaRPr>
          </a:p>
          <a:p>
            <a:pPr algn="l" rtl="0"/>
            <a:r>
              <a:rPr lang="en-US" sz="2000" b="1" dirty="0" smtClean="0">
                <a:solidFill>
                  <a:schemeClr val="bg1"/>
                </a:solidFill>
              </a:rPr>
              <a:t>v) Find the total area (ΣA) of the basin. </a:t>
            </a:r>
            <a:endParaRPr lang="en-US" sz="2000" b="1" dirty="0">
              <a:solidFill>
                <a:schemeClr val="bg1"/>
              </a:solidFill>
            </a:endParaRPr>
          </a:p>
        </p:txBody>
      </p:sp>
    </p:spTree>
    <p:extLst>
      <p:ext uri="{BB962C8B-B14F-4D97-AF65-F5344CB8AC3E}">
        <p14:creationId xmlns:p14="http://schemas.microsoft.com/office/powerpoint/2010/main" val="393578353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5" name="مستطيل 4"/>
          <p:cNvSpPr/>
          <p:nvPr/>
        </p:nvSpPr>
        <p:spPr>
          <a:xfrm>
            <a:off x="0" y="158098"/>
            <a:ext cx="8013033" cy="400110"/>
          </a:xfrm>
          <a:prstGeom prst="rect">
            <a:avLst/>
          </a:prstGeom>
        </p:spPr>
        <p:txBody>
          <a:bodyPr wrap="square">
            <a:spAutoFit/>
          </a:bodyPr>
          <a:lstStyle/>
          <a:p>
            <a:pPr algn="l" rtl="0"/>
            <a:r>
              <a:rPr lang="en-US" sz="2000" b="1" dirty="0" smtClean="0">
                <a:solidFill>
                  <a:schemeClr val="bg1"/>
                </a:solidFill>
                <a:latin typeface="Times New Roman" panose="02020603050405020304" pitchFamily="18" charset="0"/>
                <a:cs typeface="Times New Roman" panose="02020603050405020304" pitchFamily="18" charset="0"/>
              </a:rPr>
              <a:t>vi) Compute the average precipitation depth from the equation</a:t>
            </a:r>
            <a:endParaRPr lang="en-US" sz="2000" b="1" dirty="0">
              <a:solidFill>
                <a:schemeClr val="bg1"/>
              </a:solidFill>
              <a:latin typeface="Times New Roman" panose="02020603050405020304" pitchFamily="18" charset="0"/>
              <a:cs typeface="Times New Roman" panose="02020603050405020304" pitchFamily="18" charset="0"/>
            </a:endParaRPr>
          </a:p>
        </p:txBody>
      </p:sp>
      <p:pic>
        <p:nvPicPr>
          <p:cNvPr id="7" name="صورة 6"/>
          <p:cNvPicPr>
            <a:picLocks noChangeAspect="1"/>
          </p:cNvPicPr>
          <p:nvPr/>
        </p:nvPicPr>
        <p:blipFill>
          <a:blip r:embed="rId3"/>
          <a:stretch>
            <a:fillRect/>
          </a:stretch>
        </p:blipFill>
        <p:spPr>
          <a:xfrm>
            <a:off x="2481732" y="1089499"/>
            <a:ext cx="3377647" cy="1473228"/>
          </a:xfrm>
          <a:prstGeom prst="rect">
            <a:avLst/>
          </a:prstGeom>
        </p:spPr>
      </p:pic>
      <p:pic>
        <p:nvPicPr>
          <p:cNvPr id="8" name="صورة 7"/>
          <p:cNvPicPr>
            <a:picLocks noChangeAspect="1"/>
          </p:cNvPicPr>
          <p:nvPr/>
        </p:nvPicPr>
        <p:blipFill>
          <a:blip r:embed="rId4"/>
          <a:stretch>
            <a:fillRect/>
          </a:stretch>
        </p:blipFill>
        <p:spPr>
          <a:xfrm>
            <a:off x="1854625" y="2562727"/>
            <a:ext cx="5548090" cy="1256749"/>
          </a:xfrm>
          <a:prstGeom prst="rect">
            <a:avLst/>
          </a:prstGeom>
        </p:spPr>
      </p:pic>
      <p:sp>
        <p:nvSpPr>
          <p:cNvPr id="9" name="مستطيل 8"/>
          <p:cNvSpPr/>
          <p:nvPr/>
        </p:nvSpPr>
        <p:spPr>
          <a:xfrm>
            <a:off x="300790" y="4277041"/>
            <a:ext cx="9144000" cy="1015663"/>
          </a:xfrm>
          <a:prstGeom prst="rect">
            <a:avLst/>
          </a:prstGeom>
        </p:spPr>
        <p:txBody>
          <a:bodyPr wrap="square">
            <a:spAutoFit/>
          </a:bodyPr>
          <a:lstStyle/>
          <a:p>
            <a:pPr algn="l" rtl="0"/>
            <a:r>
              <a:rPr lang="en-US" sz="2000" b="1" dirty="0" err="1">
                <a:solidFill>
                  <a:schemeClr val="bg1"/>
                </a:solidFill>
                <a:latin typeface="Times New Roman" panose="02020603050405020304" pitchFamily="18" charset="0"/>
                <a:cs typeface="Times New Roman" panose="02020603050405020304" pitchFamily="18" charset="0"/>
              </a:rPr>
              <a:t>Thiessen</a:t>
            </a:r>
            <a:r>
              <a:rPr lang="en-US" sz="2000" b="1" dirty="0">
                <a:solidFill>
                  <a:schemeClr val="bg1"/>
                </a:solidFill>
                <a:latin typeface="Times New Roman" panose="02020603050405020304" pitchFamily="18" charset="0"/>
                <a:cs typeface="Times New Roman" panose="02020603050405020304" pitchFamily="18" charset="0"/>
              </a:rPr>
              <a:t> polygon does not change in time, and is drawn only once. This method can be used in regions 500-5000 km2 size. It considers the non-uniformity of the areal distribution of gauges.</a:t>
            </a:r>
            <a:endParaRPr lang="ar-IQ"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86513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316844"/>
            <a:ext cx="9144000" cy="5632311"/>
          </a:xfrm>
          <a:prstGeom prst="rect">
            <a:avLst/>
          </a:prstGeom>
        </p:spPr>
        <p:txBody>
          <a:bodyPr wrap="square">
            <a:spAutoFit/>
          </a:bodyPr>
          <a:lstStyle/>
          <a:p>
            <a:pPr algn="l" rtl="0"/>
            <a:r>
              <a:rPr lang="en-US" sz="2000" b="1" dirty="0">
                <a:solidFill>
                  <a:srgbClr val="C00000"/>
                </a:solidFill>
                <a:latin typeface="Times New Roman" panose="02020603050405020304" pitchFamily="18" charset="0"/>
                <a:cs typeface="Times New Roman" panose="02020603050405020304" pitchFamily="18" charset="0"/>
              </a:rPr>
              <a:t>1.3.3. Isohyetal Method</a:t>
            </a:r>
            <a:endParaRPr lang="en-US" b="1" dirty="0">
              <a:solidFill>
                <a:srgbClr val="C00000"/>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The basic assumption in the </a:t>
            </a:r>
            <a:r>
              <a:rPr lang="en-US" sz="2000" b="1" dirty="0" err="1">
                <a:solidFill>
                  <a:schemeClr val="bg1"/>
                </a:solidFill>
                <a:latin typeface="Times New Roman" panose="02020603050405020304" pitchFamily="18" charset="0"/>
                <a:cs typeface="Times New Roman" panose="02020603050405020304" pitchFamily="18" charset="0"/>
              </a:rPr>
              <a:t>Thiessen</a:t>
            </a:r>
            <a:r>
              <a:rPr lang="en-US" sz="2000" b="1" dirty="0">
                <a:solidFill>
                  <a:schemeClr val="bg1"/>
                </a:solidFill>
                <a:latin typeface="Times New Roman" panose="02020603050405020304" pitchFamily="18" charset="0"/>
                <a:cs typeface="Times New Roman" panose="02020603050405020304" pitchFamily="18" charset="0"/>
              </a:rPr>
              <a:t> polygon method is that a rain-gauge station best represents the area, which is close to it. However, this may not be always valid, when the rainfall is controlled by topography or results from intense convection. The Isohyetal method is the most elaborate and accurate in such conditions. An isohyet is a line, on a rainfall map of the basin, joining places of equal rainfall readings. An isohyetal map showing contours of equal rainfall represents a more accurate picture of the rainfall distribution over the basin. The computation steps to be followed for the application of this method </a:t>
            </a:r>
            <a:r>
              <a:rPr lang="en-US" sz="2000" b="1" dirty="0" smtClean="0">
                <a:solidFill>
                  <a:schemeClr val="bg1"/>
                </a:solidFill>
                <a:latin typeface="Times New Roman" panose="02020603050405020304" pitchFamily="18" charset="0"/>
                <a:cs typeface="Times New Roman" panose="02020603050405020304" pitchFamily="18" charset="0"/>
              </a:rPr>
              <a:t>are:</a:t>
            </a: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marL="514350" indent="-514350" algn="just" rtl="0">
              <a:buAutoNum type="romanLcParenR"/>
            </a:pPr>
            <a:r>
              <a:rPr lang="en-US" sz="2000" b="1" dirty="0" smtClean="0">
                <a:solidFill>
                  <a:schemeClr val="bg1"/>
                </a:solidFill>
                <a:latin typeface="Times New Roman" panose="02020603050405020304" pitchFamily="18" charset="0"/>
                <a:cs typeface="Times New Roman" panose="02020603050405020304" pitchFamily="18" charset="0"/>
              </a:rPr>
              <a:t>From </a:t>
            </a:r>
            <a:r>
              <a:rPr lang="en-US" sz="2000" b="1" dirty="0">
                <a:solidFill>
                  <a:schemeClr val="bg1"/>
                </a:solidFill>
                <a:latin typeface="Times New Roman" panose="02020603050405020304" pitchFamily="18" charset="0"/>
                <a:cs typeface="Times New Roman" panose="02020603050405020304" pitchFamily="18" charset="0"/>
              </a:rPr>
              <a:t>the rainfall values recorded at various rain-gauge stations, the isohyetal map is prepared for the storm causing the rainfall over the area</a:t>
            </a:r>
            <a:r>
              <a:rPr lang="en-US" sz="2000" b="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ii) Measure the areas enclosed between successive isohyets with the help of </a:t>
            </a:r>
            <a:r>
              <a:rPr lang="en-US" sz="2000" b="1" dirty="0" err="1">
                <a:solidFill>
                  <a:schemeClr val="bg1"/>
                </a:solidFill>
                <a:latin typeface="Times New Roman" panose="02020603050405020304" pitchFamily="18" charset="0"/>
                <a:cs typeface="Times New Roman" panose="02020603050405020304" pitchFamily="18" charset="0"/>
              </a:rPr>
              <a:t>planimeter</a:t>
            </a:r>
            <a:r>
              <a:rPr lang="en-US" sz="2000" b="1" dirty="0" smtClean="0">
                <a:solidFill>
                  <a:schemeClr val="bg1"/>
                </a:solidFill>
                <a:latin typeface="Times New Roman" panose="02020603050405020304" pitchFamily="18" charset="0"/>
                <a:cs typeface="Times New Roman" panose="02020603050405020304" pitchFamily="18" charset="0"/>
              </a:rPr>
              <a:t>.</a:t>
            </a:r>
          </a:p>
          <a:p>
            <a:pPr algn="just" rtl="0"/>
            <a:endParaRPr lang="en-US" sz="2000" b="1" dirty="0">
              <a:solidFill>
                <a:schemeClr val="bg1"/>
              </a:solidFill>
              <a:latin typeface="Times New Roman" panose="02020603050405020304" pitchFamily="18" charset="0"/>
              <a:cs typeface="Times New Roman" panose="02020603050405020304" pitchFamily="18" charset="0"/>
            </a:endParaRPr>
          </a:p>
          <a:p>
            <a:pPr algn="just" rtl="0"/>
            <a:r>
              <a:rPr lang="en-US" sz="2000" b="1" dirty="0">
                <a:solidFill>
                  <a:schemeClr val="bg1"/>
                </a:solidFill>
                <a:latin typeface="Times New Roman" panose="02020603050405020304" pitchFamily="18" charset="0"/>
                <a:cs typeface="Times New Roman" panose="02020603050405020304" pitchFamily="18" charset="0"/>
              </a:rPr>
              <a:t>iii) Multiply each of these areas by the average rainfall between the isohyets.</a:t>
            </a:r>
          </a:p>
          <a:p>
            <a:pPr algn="just" rtl="0"/>
            <a:r>
              <a:rPr lang="en-US" sz="2000" b="1" dirty="0">
                <a:solidFill>
                  <a:schemeClr val="bg1"/>
                </a:solidFill>
                <a:latin typeface="Times New Roman" panose="02020603050405020304" pitchFamily="18" charset="0"/>
                <a:cs typeface="Times New Roman" panose="02020603050405020304" pitchFamily="18" charset="0"/>
              </a:rPr>
              <a:t>iv) The average rainfall is then computed from the expression.</a:t>
            </a:r>
          </a:p>
        </p:txBody>
      </p:sp>
    </p:spTree>
    <p:extLst>
      <p:ext uri="{BB962C8B-B14F-4D97-AF65-F5344CB8AC3E}">
        <p14:creationId xmlns:p14="http://schemas.microsoft.com/office/powerpoint/2010/main" val="347968159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2575208" y="216569"/>
            <a:ext cx="3935960" cy="1095577"/>
          </a:xfrm>
          <a:prstGeom prst="rect">
            <a:avLst/>
          </a:prstGeom>
        </p:spPr>
      </p:pic>
      <p:sp>
        <p:nvSpPr>
          <p:cNvPr id="5" name="مستطيل 4"/>
          <p:cNvSpPr/>
          <p:nvPr/>
        </p:nvSpPr>
        <p:spPr>
          <a:xfrm>
            <a:off x="0" y="1312146"/>
            <a:ext cx="9144000" cy="707886"/>
          </a:xfrm>
          <a:prstGeom prst="rect">
            <a:avLst/>
          </a:prstGeom>
        </p:spPr>
        <p:txBody>
          <a:bodyPr wrap="square">
            <a:spAutoFit/>
          </a:bodyPr>
          <a:lstStyle/>
          <a:p>
            <a:pPr algn="just" rtl="0"/>
            <a:r>
              <a:rPr lang="en-US" sz="2000" b="1" dirty="0">
                <a:solidFill>
                  <a:schemeClr val="bg1"/>
                </a:solidFill>
                <a:latin typeface="Times New Roman" panose="02020603050405020304" pitchFamily="18" charset="0"/>
                <a:cs typeface="Times New Roman" panose="02020603050405020304" pitchFamily="18" charset="0"/>
              </a:rPr>
              <a:t>Since this method considers actual spatial variation of rainfall, it is considered as the best method for computing average depth of rainfall.</a:t>
            </a:r>
            <a:endParaRPr lang="ar-IQ" sz="2000" b="1" dirty="0">
              <a:solidFill>
                <a:schemeClr val="bg1"/>
              </a:solidFill>
              <a:latin typeface="Times New Roman" panose="02020603050405020304" pitchFamily="18" charset="0"/>
              <a:cs typeface="Times New Roman" panose="02020603050405020304" pitchFamily="18" charset="0"/>
            </a:endParaRPr>
          </a:p>
        </p:txBody>
      </p:sp>
      <p:sp>
        <p:nvSpPr>
          <p:cNvPr id="6" name="مستطيل 5"/>
          <p:cNvSpPr/>
          <p:nvPr/>
        </p:nvSpPr>
        <p:spPr>
          <a:xfrm>
            <a:off x="0" y="2020032"/>
            <a:ext cx="9144000" cy="1323439"/>
          </a:xfrm>
          <a:prstGeom prst="rect">
            <a:avLst/>
          </a:prstGeom>
        </p:spPr>
        <p:txBody>
          <a:bodyPr wrap="square">
            <a:spAutoFit/>
          </a:bodyPr>
          <a:lstStyle/>
          <a:p>
            <a:pPr algn="l" rtl="0"/>
            <a:r>
              <a:rPr lang="en-US" sz="2000" b="1" i="1" dirty="0">
                <a:solidFill>
                  <a:srgbClr val="C00000"/>
                </a:solidFill>
                <a:latin typeface="Times New Roman" panose="02020603050405020304" pitchFamily="18" charset="0"/>
                <a:cs typeface="Times New Roman" panose="02020603050405020304" pitchFamily="18" charset="0"/>
              </a:rPr>
              <a:t>Example 1:</a:t>
            </a:r>
            <a:r>
              <a:rPr lang="en-US" sz="2000" b="1" dirty="0">
                <a:solidFill>
                  <a:schemeClr val="bg1"/>
                </a:solidFill>
                <a:latin typeface="Times New Roman" panose="02020603050405020304" pitchFamily="18" charset="0"/>
                <a:cs typeface="Times New Roman" panose="02020603050405020304" pitchFamily="18" charset="0"/>
              </a:rPr>
              <a:t> The average depth of annual precipitation as obtained at the rain gauge stations for a specified area are as shown in Figure below. The values are in </a:t>
            </a:r>
            <a:r>
              <a:rPr lang="en-US" sz="2000" b="1" dirty="0" err="1">
                <a:solidFill>
                  <a:schemeClr val="bg1"/>
                </a:solidFill>
                <a:latin typeface="Times New Roman" panose="02020603050405020304" pitchFamily="18" charset="0"/>
                <a:cs typeface="Times New Roman" panose="02020603050405020304" pitchFamily="18" charset="0"/>
              </a:rPr>
              <a:t>cms</a:t>
            </a:r>
            <a:r>
              <a:rPr lang="en-US" sz="2000" b="1" dirty="0">
                <a:solidFill>
                  <a:schemeClr val="bg1"/>
                </a:solidFill>
                <a:latin typeface="Times New Roman" panose="02020603050405020304" pitchFamily="18" charset="0"/>
                <a:cs typeface="Times New Roman" panose="02020603050405020304" pitchFamily="18" charset="0"/>
              </a:rPr>
              <a:t>. Determine the average depth of annual precipitation using (</a:t>
            </a:r>
            <a:r>
              <a:rPr lang="en-US" sz="2000" b="1" dirty="0" err="1">
                <a:solidFill>
                  <a:schemeClr val="bg1"/>
                </a:solidFill>
                <a:latin typeface="Times New Roman" panose="02020603050405020304" pitchFamily="18" charset="0"/>
                <a:cs typeface="Times New Roman" panose="02020603050405020304" pitchFamily="18" charset="0"/>
              </a:rPr>
              <a:t>i</a:t>
            </a:r>
            <a:r>
              <a:rPr lang="en-US" sz="2000" b="1" dirty="0">
                <a:solidFill>
                  <a:schemeClr val="bg1"/>
                </a:solidFill>
                <a:latin typeface="Times New Roman" panose="02020603050405020304" pitchFamily="18" charset="0"/>
                <a:cs typeface="Times New Roman" panose="02020603050405020304" pitchFamily="18" charset="0"/>
              </a:rPr>
              <a:t>) the arithmetic mean method, (ii) Theissen polygon method, and (iii) isohyetal method. </a:t>
            </a:r>
            <a:endParaRPr lang="ar-IQ" sz="2000" b="1" dirty="0">
              <a:solidFill>
                <a:schemeClr val="bg1"/>
              </a:solidFill>
              <a:latin typeface="Times New Roman" panose="02020603050405020304" pitchFamily="18" charset="0"/>
              <a:cs typeface="Times New Roman" panose="02020603050405020304" pitchFamily="18" charset="0"/>
            </a:endParaRPr>
          </a:p>
        </p:txBody>
      </p:sp>
      <p:pic>
        <p:nvPicPr>
          <p:cNvPr id="7" name="صورة 6"/>
          <p:cNvPicPr>
            <a:picLocks noChangeAspect="1"/>
          </p:cNvPicPr>
          <p:nvPr/>
        </p:nvPicPr>
        <p:blipFill>
          <a:blip r:embed="rId4"/>
          <a:stretch>
            <a:fillRect/>
          </a:stretch>
        </p:blipFill>
        <p:spPr>
          <a:xfrm>
            <a:off x="2476733" y="3480312"/>
            <a:ext cx="3733333" cy="2857143"/>
          </a:xfrm>
          <a:prstGeom prst="rect">
            <a:avLst/>
          </a:prstGeom>
        </p:spPr>
      </p:pic>
    </p:spTree>
    <p:extLst>
      <p:ext uri="{BB962C8B-B14F-4D97-AF65-F5344CB8AC3E}">
        <p14:creationId xmlns:p14="http://schemas.microsoft.com/office/powerpoint/2010/main" val="357254017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p:nvSpPr>
          <p:cNvPr id="4" name="مستطيل 3"/>
          <p:cNvSpPr/>
          <p:nvPr/>
        </p:nvSpPr>
        <p:spPr>
          <a:xfrm>
            <a:off x="0" y="0"/>
            <a:ext cx="9144000" cy="1323439"/>
          </a:xfrm>
          <a:prstGeom prst="rect">
            <a:avLst/>
          </a:prstGeom>
        </p:spPr>
        <p:txBody>
          <a:bodyPr wrap="square">
            <a:spAutoFit/>
          </a:bodyPr>
          <a:lstStyle/>
          <a:p>
            <a:pPr algn="just" rtl="0"/>
            <a:r>
              <a:rPr lang="en-US" sz="2000" b="1" i="1" dirty="0">
                <a:solidFill>
                  <a:srgbClr val="C00000"/>
                </a:solidFill>
              </a:rPr>
              <a:t>Solution: </a:t>
            </a:r>
          </a:p>
          <a:p>
            <a:pPr algn="just" rtl="0"/>
            <a:r>
              <a:rPr lang="en-US" sz="2000" b="1" dirty="0">
                <a:solidFill>
                  <a:schemeClr val="bg1"/>
                </a:solidFill>
              </a:rPr>
              <a:t>(</a:t>
            </a:r>
            <a:r>
              <a:rPr lang="en-US" sz="2000" b="1" dirty="0" err="1">
                <a:solidFill>
                  <a:schemeClr val="bg1"/>
                </a:solidFill>
              </a:rPr>
              <a:t>i</a:t>
            </a:r>
            <a:r>
              <a:rPr lang="en-US" sz="2000" b="1" dirty="0">
                <a:solidFill>
                  <a:schemeClr val="bg1"/>
                </a:solidFill>
              </a:rPr>
              <a:t>) Arithmetic mean method :</a:t>
            </a:r>
          </a:p>
          <a:p>
            <a:pPr algn="just" rtl="0"/>
            <a:r>
              <a:rPr lang="en-US" sz="2000" b="1" dirty="0">
                <a:solidFill>
                  <a:schemeClr val="bg1"/>
                </a:solidFill>
              </a:rPr>
              <a:t>The average depth of annual precipitation can be determined using the eq.</a:t>
            </a:r>
          </a:p>
        </p:txBody>
      </p:sp>
      <p:pic>
        <p:nvPicPr>
          <p:cNvPr id="5" name="صورة 4"/>
          <p:cNvPicPr>
            <a:picLocks noChangeAspect="1"/>
          </p:cNvPicPr>
          <p:nvPr/>
        </p:nvPicPr>
        <p:blipFill>
          <a:blip r:embed="rId3"/>
          <a:stretch>
            <a:fillRect/>
          </a:stretch>
        </p:blipFill>
        <p:spPr>
          <a:xfrm>
            <a:off x="710263" y="1195779"/>
            <a:ext cx="4203427" cy="738075"/>
          </a:xfrm>
          <a:prstGeom prst="rect">
            <a:avLst/>
          </a:prstGeom>
        </p:spPr>
      </p:pic>
      <p:pic>
        <p:nvPicPr>
          <p:cNvPr id="6" name="صورة 5"/>
          <p:cNvPicPr>
            <a:picLocks noChangeAspect="1"/>
          </p:cNvPicPr>
          <p:nvPr/>
        </p:nvPicPr>
        <p:blipFill>
          <a:blip r:embed="rId4"/>
          <a:stretch>
            <a:fillRect/>
          </a:stretch>
        </p:blipFill>
        <p:spPr>
          <a:xfrm>
            <a:off x="710263" y="1901909"/>
            <a:ext cx="8301389" cy="840021"/>
          </a:xfrm>
          <a:prstGeom prst="rect">
            <a:avLst/>
          </a:prstGeom>
        </p:spPr>
      </p:pic>
      <p:pic>
        <p:nvPicPr>
          <p:cNvPr id="7" name="صورة 6"/>
          <p:cNvPicPr>
            <a:picLocks noChangeAspect="1"/>
          </p:cNvPicPr>
          <p:nvPr/>
        </p:nvPicPr>
        <p:blipFill>
          <a:blip r:embed="rId5"/>
          <a:stretch>
            <a:fillRect/>
          </a:stretch>
        </p:blipFill>
        <p:spPr>
          <a:xfrm>
            <a:off x="710263" y="2683975"/>
            <a:ext cx="2847085" cy="585017"/>
          </a:xfrm>
          <a:prstGeom prst="rect">
            <a:avLst/>
          </a:prstGeom>
        </p:spPr>
      </p:pic>
      <p:sp>
        <p:nvSpPr>
          <p:cNvPr id="8" name="مستطيل 7"/>
          <p:cNvSpPr/>
          <p:nvPr/>
        </p:nvSpPr>
        <p:spPr>
          <a:xfrm>
            <a:off x="0" y="3374669"/>
            <a:ext cx="9144000" cy="1015663"/>
          </a:xfrm>
          <a:prstGeom prst="rect">
            <a:avLst/>
          </a:prstGeom>
        </p:spPr>
        <p:txBody>
          <a:bodyPr wrap="square">
            <a:spAutoFit/>
          </a:bodyPr>
          <a:lstStyle/>
          <a:p>
            <a:pPr algn="just" rtl="0"/>
            <a:r>
              <a:rPr lang="en-US" sz="2000" b="1" dirty="0">
                <a:solidFill>
                  <a:schemeClr val="bg1"/>
                </a:solidFill>
              </a:rPr>
              <a:t>(ii) Theissen polygons for the given problem have been shown in Figure below and the computations for the average depth of annual precipitation are shown in the following Table below</a:t>
            </a:r>
            <a:endParaRPr lang="ar-IQ" sz="2000" b="1" dirty="0">
              <a:solidFill>
                <a:schemeClr val="bg1"/>
              </a:solidFill>
            </a:endParaRPr>
          </a:p>
        </p:txBody>
      </p:sp>
      <p:pic>
        <p:nvPicPr>
          <p:cNvPr id="9" name="صورة 8"/>
          <p:cNvPicPr>
            <a:picLocks noChangeAspect="1"/>
          </p:cNvPicPr>
          <p:nvPr/>
        </p:nvPicPr>
        <p:blipFill>
          <a:blip r:embed="rId6"/>
          <a:stretch>
            <a:fillRect/>
          </a:stretch>
        </p:blipFill>
        <p:spPr>
          <a:xfrm>
            <a:off x="2811976" y="4496009"/>
            <a:ext cx="3190476" cy="2352381"/>
          </a:xfrm>
          <a:prstGeom prst="rect">
            <a:avLst/>
          </a:prstGeom>
        </p:spPr>
      </p:pic>
    </p:spTree>
    <p:extLst>
      <p:ext uri="{BB962C8B-B14F-4D97-AF65-F5344CB8AC3E}">
        <p14:creationId xmlns:p14="http://schemas.microsoft.com/office/powerpoint/2010/main" val="296994154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8000">
              <a:schemeClr val="accent4">
                <a:lumMod val="40000"/>
                <a:lumOff val="60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pic>
        <p:nvPicPr>
          <p:cNvPr id="4" name="صورة 3"/>
          <p:cNvPicPr>
            <a:picLocks noChangeAspect="1"/>
          </p:cNvPicPr>
          <p:nvPr/>
        </p:nvPicPr>
        <p:blipFill>
          <a:blip r:embed="rId3"/>
          <a:stretch>
            <a:fillRect/>
          </a:stretch>
        </p:blipFill>
        <p:spPr>
          <a:xfrm>
            <a:off x="695779" y="890338"/>
            <a:ext cx="7793354" cy="4425138"/>
          </a:xfrm>
          <a:prstGeom prst="rect">
            <a:avLst/>
          </a:prstGeom>
        </p:spPr>
      </p:pic>
    </p:spTree>
    <p:extLst>
      <p:ext uri="{BB962C8B-B14F-4D97-AF65-F5344CB8AC3E}">
        <p14:creationId xmlns:p14="http://schemas.microsoft.com/office/powerpoint/2010/main" val="235609763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Override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0.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1.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1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2.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3.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4.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5.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6.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7.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8.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ppt/theme/themeOverride9.xml><?xml version="1.0" encoding="utf-8"?>
<a:themeOverride xmlns:a="http://schemas.openxmlformats.org/drawingml/2006/main">
  <a:clrScheme name="شريحة">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themeOverride>
</file>

<file path=docProps/app.xml><?xml version="1.0" encoding="utf-8"?>
<Properties xmlns="http://schemas.openxmlformats.org/officeDocument/2006/extended-properties" xmlns:vt="http://schemas.openxmlformats.org/officeDocument/2006/docPropsVTypes">
  <Template/>
  <TotalTime>126</TotalTime>
  <Words>1048</Words>
  <Application>Microsoft Office PowerPoint</Application>
  <PresentationFormat>عرض على الشاشة (3:4)‏</PresentationFormat>
  <Paragraphs>59</Paragraphs>
  <Slides>13</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13</vt:i4>
      </vt:variant>
    </vt:vector>
  </HeadingPairs>
  <TitlesOfParts>
    <vt:vector size="18" baseType="lpstr">
      <vt:lpstr>Century Gothic</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FUJISU</dc:creator>
  <cp:lastModifiedBy>FUJISU</cp:lastModifiedBy>
  <cp:revision>24</cp:revision>
  <dcterms:created xsi:type="dcterms:W3CDTF">2018-12-05T07:11:26Z</dcterms:created>
  <dcterms:modified xsi:type="dcterms:W3CDTF">2018-12-06T07:59:24Z</dcterms:modified>
</cp:coreProperties>
</file>